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91" r:id="rId7"/>
    <p:sldId id="292" r:id="rId8"/>
    <p:sldId id="261" r:id="rId9"/>
    <p:sldId id="262" r:id="rId10"/>
    <p:sldId id="263" r:id="rId11"/>
    <p:sldId id="284" r:id="rId12"/>
    <p:sldId id="265" r:id="rId13"/>
    <p:sldId id="270" r:id="rId14"/>
    <p:sldId id="266" r:id="rId15"/>
    <p:sldId id="271" r:id="rId16"/>
    <p:sldId id="288" r:id="rId17"/>
    <p:sldId id="293" r:id="rId18"/>
    <p:sldId id="272" r:id="rId19"/>
    <p:sldId id="273" r:id="rId20"/>
    <p:sldId id="275" r:id="rId21"/>
    <p:sldId id="295" r:id="rId22"/>
    <p:sldId id="294" r:id="rId23"/>
    <p:sldId id="276" r:id="rId24"/>
    <p:sldId id="277" r:id="rId25"/>
    <p:sldId id="278" r:id="rId26"/>
    <p:sldId id="279" r:id="rId27"/>
    <p:sldId id="280" r:id="rId28"/>
    <p:sldId id="281" r:id="rId29"/>
    <p:sldId id="283" r:id="rId30"/>
    <p:sldId id="290" r:id="rId31"/>
    <p:sldId id="287" r:id="rId32"/>
    <p:sldId id="297" r:id="rId33"/>
    <p:sldId id="296" r:id="rId34"/>
    <p:sldId id="286" r:id="rId35"/>
    <p:sldId id="299" r:id="rId36"/>
    <p:sldId id="274" r:id="rId37"/>
    <p:sldId id="298" r:id="rId38"/>
    <p:sldId id="285" r:id="rId39"/>
    <p:sldId id="289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44" autoAdjust="0"/>
    <p:restoredTop sz="95341" autoAdjust="0"/>
  </p:normalViewPr>
  <p:slideViewPr>
    <p:cSldViewPr>
      <p:cViewPr varScale="1">
        <p:scale>
          <a:sx n="84" d="100"/>
          <a:sy n="84" d="100"/>
        </p:scale>
        <p:origin x="96" y="5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4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5AA9F-51DB-433E-B05E-98D1EF6C1EC4}" type="datetimeFigureOut">
              <a:rPr lang="ru-RU" smtClean="0"/>
              <a:pPr/>
              <a:t>14.12.2019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BB10D-674D-43B4-9A91-044B39E6BF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453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BB10D-674D-43B4-9A91-044B39E6BF3C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52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BB10D-674D-43B4-9A91-044B39E6BF3C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308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47FA-FA4A-43E0-8118-05908EB79F08}" type="datetimeFigureOut">
              <a:rPr lang="ru-RU" smtClean="0"/>
              <a:pPr/>
              <a:t>14.12.2019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48B1-8017-4B4A-8860-E454B8E805F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47FA-FA4A-43E0-8118-05908EB79F08}" type="datetimeFigureOut">
              <a:rPr lang="ru-RU" smtClean="0"/>
              <a:pPr/>
              <a:t>14.12.2019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48B1-8017-4B4A-8860-E454B8E805F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C:\Users\9999\Desktop\Без имени-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24"/>
            <a:ext cx="9144000" cy="6375984"/>
          </a:xfrm>
          <a:prstGeom prst="rect">
            <a:avLst/>
          </a:prstGeom>
          <a:noFill/>
        </p:spPr>
      </p:pic>
      <p:pic>
        <p:nvPicPr>
          <p:cNvPr id="3074" name="Picture 2" descr="C:\Users\9999\Desktop\69627090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85720" y="4786322"/>
            <a:ext cx="1752576" cy="15811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47FA-FA4A-43E0-8118-05908EB79F08}" type="datetimeFigureOut">
              <a:rPr lang="ru-RU" smtClean="0"/>
              <a:pPr/>
              <a:t>14.12.2019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48B1-8017-4B4A-8860-E454B8E805F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47FA-FA4A-43E0-8118-05908EB79F08}" type="datetimeFigureOut">
              <a:rPr lang="ru-RU" smtClean="0"/>
              <a:pPr/>
              <a:t>14.12.2019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48B1-8017-4B4A-8860-E454B8E805F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47FA-FA4A-43E0-8118-05908EB79F08}" type="datetimeFigureOut">
              <a:rPr lang="ru-RU" smtClean="0"/>
              <a:pPr/>
              <a:t>14.12.2019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48B1-8017-4B4A-8860-E454B8E805F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47FA-FA4A-43E0-8118-05908EB79F08}" type="datetimeFigureOut">
              <a:rPr lang="ru-RU" smtClean="0"/>
              <a:pPr/>
              <a:t>14.12.2019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48B1-8017-4B4A-8860-E454B8E805F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47FA-FA4A-43E0-8118-05908EB79F08}" type="datetimeFigureOut">
              <a:rPr lang="ru-RU" smtClean="0"/>
              <a:pPr/>
              <a:t>14.12.2019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48B1-8017-4B4A-8860-E454B8E805F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47FA-FA4A-43E0-8118-05908EB79F08}" type="datetimeFigureOut">
              <a:rPr lang="ru-RU" smtClean="0"/>
              <a:pPr/>
              <a:t>14.12.2019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48B1-8017-4B4A-8860-E454B8E805F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47FA-FA4A-43E0-8118-05908EB79F08}" type="datetimeFigureOut">
              <a:rPr lang="ru-RU" smtClean="0"/>
              <a:pPr/>
              <a:t>14.12.2019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48B1-8017-4B4A-8860-E454B8E805F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47FA-FA4A-43E0-8118-05908EB79F08}" type="datetimeFigureOut">
              <a:rPr lang="ru-RU" smtClean="0"/>
              <a:pPr/>
              <a:t>14.12.2019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48B1-8017-4B4A-8860-E454B8E805F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47FA-FA4A-43E0-8118-05908EB79F08}" type="datetimeFigureOut">
              <a:rPr lang="ru-RU" smtClean="0"/>
              <a:pPr/>
              <a:t>14.12.2019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48B1-8017-4B4A-8860-E454B8E805F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547FA-FA4A-43E0-8118-05908EB79F08}" type="datetimeFigureOut">
              <a:rPr lang="ru-RU" smtClean="0"/>
              <a:pPr/>
              <a:t>14.12.2019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C48B1-8017-4B4A-8860-E454B8E805F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9999\Desktop\winter_swirls.jpg"/>
          <p:cNvPicPr>
            <a:picLocks noChangeAspect="1" noChangeArrowheads="1"/>
          </p:cNvPicPr>
          <p:nvPr/>
        </p:nvPicPr>
        <p:blipFill>
          <a:blip r:embed="rId2" cstate="print">
            <a:lum bright="46000" contrast="-42000"/>
          </a:blip>
          <a:srcRect/>
          <a:stretch>
            <a:fillRect/>
          </a:stretch>
        </p:blipFill>
        <p:spPr bwMode="auto">
          <a:xfrm>
            <a:off x="0" y="1"/>
            <a:ext cx="9143999" cy="6375796"/>
          </a:xfrm>
          <a:prstGeom prst="rect">
            <a:avLst/>
          </a:prstGeom>
          <a:noFill/>
        </p:spPr>
      </p:pic>
      <p:pic>
        <p:nvPicPr>
          <p:cNvPr id="1027" name="Picture 3" descr="C:\Users\9999\Desktop\ptah9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929198"/>
            <a:ext cx="3467100" cy="225722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85786" y="714356"/>
            <a:ext cx="78581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</a:rPr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</a:rPr>
              <a:t>«ДЕТСКИЙ САД № 64 «ЗОЛОТОЙ КЛЮЧИК»</a:t>
            </a:r>
          </a:p>
          <a:p>
            <a:pPr algn="ctr"/>
            <a:endParaRPr lang="ru-RU" sz="32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6000" b="1" i="1" dirty="0" smtClean="0">
                <a:solidFill>
                  <a:schemeClr val="tx2">
                    <a:lumMod val="75000"/>
                  </a:schemeClr>
                </a:solidFill>
              </a:rPr>
              <a:t>Проект </a:t>
            </a:r>
          </a:p>
          <a:p>
            <a:pPr algn="ctr"/>
            <a:r>
              <a:rPr lang="ru-RU" sz="6000" b="1" i="1" dirty="0" smtClean="0">
                <a:solidFill>
                  <a:schemeClr val="tx2">
                    <a:lumMod val="75000"/>
                  </a:schemeClr>
                </a:solidFill>
              </a:rPr>
              <a:t>«Зимующие птицы</a:t>
            </a:r>
          </a:p>
          <a:p>
            <a:pPr algn="ctr"/>
            <a:r>
              <a:rPr lang="ru-RU" sz="6000" b="1" i="1" dirty="0" smtClean="0">
                <a:solidFill>
                  <a:schemeClr val="tx2">
                    <a:lumMod val="75000"/>
                  </a:schemeClr>
                </a:solidFill>
              </a:rPr>
              <a:t>Ульяновской области» </a:t>
            </a:r>
            <a:endParaRPr lang="ru-RU" sz="6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1538" y="714356"/>
            <a:ext cx="6515120" cy="47149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/>
              <a:t>  ПОКОРМИТЕ ПТИЦ</a:t>
            </a:r>
            <a:endParaRPr lang="en-US" b="1" i="1" dirty="0" smtClean="0"/>
          </a:p>
          <a:p>
            <a:pPr marL="504000">
              <a:lnSpc>
                <a:spcPct val="70000"/>
              </a:lnSpc>
              <a:buNone/>
            </a:pPr>
            <a:r>
              <a:rPr lang="ru-RU" dirty="0" smtClean="0"/>
              <a:t>Покормите птиц зимой. </a:t>
            </a:r>
            <a:endParaRPr lang="en-US" dirty="0" smtClean="0"/>
          </a:p>
          <a:p>
            <a:pPr marL="504000">
              <a:lnSpc>
                <a:spcPct val="70000"/>
              </a:lnSpc>
              <a:buNone/>
            </a:pPr>
            <a:r>
              <a:rPr lang="ru-RU" dirty="0" smtClean="0"/>
              <a:t>Пусть со всех концов </a:t>
            </a:r>
            <a:endParaRPr lang="en-US" dirty="0" smtClean="0"/>
          </a:p>
          <a:p>
            <a:pPr marL="504000">
              <a:lnSpc>
                <a:spcPct val="70000"/>
              </a:lnSpc>
              <a:buNone/>
            </a:pPr>
            <a:r>
              <a:rPr lang="ru-RU" dirty="0" smtClean="0"/>
              <a:t>К вам слетятся, как домой, </a:t>
            </a:r>
            <a:endParaRPr lang="en-US" dirty="0" smtClean="0"/>
          </a:p>
          <a:p>
            <a:pPr marL="504000">
              <a:lnSpc>
                <a:spcPct val="70000"/>
              </a:lnSpc>
              <a:buNone/>
            </a:pPr>
            <a:r>
              <a:rPr lang="ru-RU" dirty="0" smtClean="0"/>
              <a:t>Стайки на крыльцо. </a:t>
            </a:r>
            <a:endParaRPr lang="en-US" dirty="0" smtClean="0"/>
          </a:p>
          <a:p>
            <a:pPr marL="504000">
              <a:lnSpc>
                <a:spcPct val="70000"/>
              </a:lnSpc>
              <a:buNone/>
            </a:pPr>
            <a:r>
              <a:rPr lang="ru-RU" dirty="0" smtClean="0"/>
              <a:t>Не богаты их корма. </a:t>
            </a:r>
            <a:endParaRPr lang="en-US" dirty="0" smtClean="0"/>
          </a:p>
          <a:p>
            <a:pPr marL="504000">
              <a:lnSpc>
                <a:spcPct val="70000"/>
              </a:lnSpc>
              <a:buNone/>
            </a:pPr>
            <a:r>
              <a:rPr lang="ru-RU" dirty="0" smtClean="0"/>
              <a:t>Горсть зерна нужна, </a:t>
            </a:r>
            <a:endParaRPr lang="en-US" dirty="0" smtClean="0"/>
          </a:p>
          <a:p>
            <a:pPr marL="504000">
              <a:lnSpc>
                <a:spcPct val="70000"/>
              </a:lnSpc>
              <a:buNone/>
            </a:pPr>
            <a:r>
              <a:rPr lang="ru-RU" dirty="0" smtClean="0"/>
              <a:t>Горсть одна — И не страшна </a:t>
            </a:r>
            <a:endParaRPr lang="en-US" dirty="0" smtClean="0"/>
          </a:p>
          <a:p>
            <a:pPr marL="504000">
              <a:lnSpc>
                <a:spcPct val="70000"/>
              </a:lnSpc>
              <a:buNone/>
            </a:pPr>
            <a:r>
              <a:rPr lang="ru-RU" dirty="0" smtClean="0"/>
              <a:t>Будет им зима.</a:t>
            </a:r>
            <a:endParaRPr lang="en-US" dirty="0" smtClean="0"/>
          </a:p>
          <a:p>
            <a:pPr marL="504000" algn="r">
              <a:lnSpc>
                <a:spcPct val="70000"/>
              </a:lnSpc>
              <a:buNone/>
            </a:pPr>
            <a:r>
              <a:rPr lang="ru-RU" dirty="0" smtClean="0"/>
              <a:t>А.Яшин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О ПРОЕКТЕ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00174"/>
            <a:ext cx="7972452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Тип проекта: </a:t>
            </a:r>
            <a:r>
              <a:rPr lang="ru-RU" i="1" dirty="0" smtClean="0"/>
              <a:t>информационно-творческий</a:t>
            </a:r>
            <a:r>
              <a:rPr lang="ru-RU" b="1" i="1" dirty="0" smtClean="0"/>
              <a:t> 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Участники проекта: </a:t>
            </a:r>
            <a:r>
              <a:rPr lang="ru-RU" i="1" dirty="0" smtClean="0"/>
              <a:t>дети старшей группы, родители воспитанников, воспитатели группы </a:t>
            </a:r>
          </a:p>
          <a:p>
            <a:pPr marL="1440000" indent="0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Срок реализации проекта:    </a:t>
            </a:r>
            <a:r>
              <a:rPr lang="ru-RU" i="1" dirty="0" smtClean="0"/>
              <a:t>краткосрочный (2 недели) </a:t>
            </a:r>
          </a:p>
          <a:p>
            <a:pPr marL="1440000" indent="0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Формы работы: </a:t>
            </a:r>
            <a:r>
              <a:rPr lang="ru-RU" i="1" dirty="0" smtClean="0"/>
              <a:t>игровая, познавательная, продуктивная, работа с родителями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71500"/>
            <a:ext cx="8229600" cy="4370258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pPr indent="0">
              <a:buNone/>
            </a:pPr>
            <a:r>
              <a:rPr lang="ru-RU" sz="4400" dirty="0" smtClean="0"/>
              <a:t>	</a:t>
            </a:r>
            <a:r>
              <a:rPr lang="ru-RU" sz="3800" b="1" dirty="0" smtClean="0"/>
              <a:t>В </a:t>
            </a:r>
            <a:r>
              <a:rPr lang="ru-RU" sz="3800" b="1" dirty="0"/>
              <a:t>период дошкольного детства происходит становление человеческой личности, формирование начал экологической культуры. Поэтому очень важно разбудить в детях интерес к живой природе, воспитывать любовь к ней, научить беречь окружающий мир. </a:t>
            </a:r>
            <a:endParaRPr lang="ru-RU" sz="3800" b="1" dirty="0" smtClean="0"/>
          </a:p>
          <a:p>
            <a:pPr indent="0">
              <a:buNone/>
            </a:pPr>
            <a:r>
              <a:rPr lang="ru-RU" sz="3800" dirty="0"/>
              <a:t>	</a:t>
            </a:r>
            <a:r>
              <a:rPr lang="ru-RU" sz="3800" b="1" dirty="0" smtClean="0"/>
              <a:t>Задача </a:t>
            </a:r>
            <a:r>
              <a:rPr lang="ru-RU" sz="3800" b="1" dirty="0"/>
              <a:t>взрослых – воспитывать интерес у детей к птицам, желание узнавать новые факты их жизни, желание оказать им помощь. В ходе проекта «Зимующие птицы» дети больше узнают о птицах, выяснят, чем питаются птицы зимой и как правильно их подкармливать, узнают, какие существуют кормушки для птиц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АКТУАЛЬНОСТЬ ТЕМЫ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984" y="980728"/>
            <a:ext cx="8229600" cy="30243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endParaRPr lang="ru-RU" sz="2800" b="1" i="1" dirty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	</a:t>
            </a:r>
            <a:r>
              <a:rPr lang="ru-RU" b="1" dirty="0" smtClean="0"/>
              <a:t>Формирование экологических представлений о зимующих птицах Ульяновской области, активизировать</a:t>
            </a:r>
            <a:r>
              <a:rPr lang="ru-RU" b="1" dirty="0"/>
              <a:t> </a:t>
            </a:r>
            <a:r>
              <a:rPr lang="ru-RU" b="1" dirty="0" smtClean="0"/>
              <a:t>совместную </a:t>
            </a:r>
            <a:r>
              <a:rPr lang="ru-RU" b="1" dirty="0"/>
              <a:t>работу </a:t>
            </a:r>
            <a:r>
              <a:rPr lang="ru-RU" b="1" dirty="0" smtClean="0"/>
              <a:t>с родителями по формированию ответственного </a:t>
            </a:r>
            <a:r>
              <a:rPr lang="ru-RU" b="1" dirty="0"/>
              <a:t>и </a:t>
            </a:r>
            <a:r>
              <a:rPr lang="ru-RU" b="1" dirty="0" smtClean="0"/>
              <a:t>бережного отношения </a:t>
            </a:r>
            <a:r>
              <a:rPr lang="ru-RU" b="1" dirty="0"/>
              <a:t>к </a:t>
            </a:r>
            <a:r>
              <a:rPr lang="ru-RU" b="1" dirty="0" smtClean="0"/>
              <a:t>живой природе.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ЦЕЛЬ ПРОЕКТА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6264" y="1268760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indent="-514350">
              <a:spcBef>
                <a:spcPts val="0"/>
              </a:spcBef>
              <a:buAutoNum type="arabicPeriod"/>
            </a:pPr>
            <a:r>
              <a:rPr lang="ru-RU" sz="2400" b="1" dirty="0"/>
              <a:t>Обогатить предметно-развивающую среду по теме проекта. </a:t>
            </a:r>
            <a:endParaRPr lang="ru-RU" sz="2400" b="1" dirty="0" smtClean="0"/>
          </a:p>
          <a:p>
            <a:pPr marL="360000" indent="-514350">
              <a:spcBef>
                <a:spcPts val="0"/>
              </a:spcBef>
              <a:buAutoNum type="arabicPeriod"/>
            </a:pPr>
            <a:r>
              <a:rPr lang="ru-RU" sz="2400" b="1" dirty="0" smtClean="0"/>
              <a:t>Расширить </a:t>
            </a:r>
            <a:r>
              <a:rPr lang="ru-RU" sz="2400" b="1" dirty="0"/>
              <a:t>кругозор детей о зимующих </a:t>
            </a:r>
            <a:r>
              <a:rPr lang="ru-RU" sz="2400" b="1" dirty="0" smtClean="0"/>
              <a:t>птицах  Ульяновской области (внешний вид, среда обитания, питание). </a:t>
            </a:r>
          </a:p>
          <a:p>
            <a:pPr marL="360000" indent="-514350">
              <a:spcBef>
                <a:spcPts val="0"/>
              </a:spcBef>
              <a:buAutoNum type="arabicPeriod"/>
            </a:pPr>
            <a:r>
              <a:rPr lang="ru-RU" sz="2400" b="1" dirty="0" smtClean="0"/>
              <a:t>Способствовать </a:t>
            </a:r>
            <a:r>
              <a:rPr lang="ru-RU" sz="2400" b="1" dirty="0"/>
              <a:t>развитию творческих и интеллектуальных способностей воспитанников. </a:t>
            </a:r>
            <a:endParaRPr lang="ru-RU" sz="2400" b="1" dirty="0" smtClean="0"/>
          </a:p>
          <a:p>
            <a:pPr marL="360000" indent="-514350">
              <a:spcBef>
                <a:spcPts val="0"/>
              </a:spcBef>
              <a:buAutoNum type="arabicPeriod"/>
            </a:pPr>
            <a:r>
              <a:rPr lang="ru-RU" sz="2400" b="1" dirty="0" smtClean="0"/>
              <a:t>Привлечь </a:t>
            </a:r>
            <a:r>
              <a:rPr lang="ru-RU" sz="2400" b="1" dirty="0"/>
              <a:t>воспитанников и родителей к </a:t>
            </a:r>
            <a:r>
              <a:rPr lang="ru-RU" sz="2400" b="1" dirty="0" smtClean="0"/>
              <a:t>помощи птицам </a:t>
            </a:r>
            <a:r>
              <a:rPr lang="ru-RU" sz="2400" b="1" dirty="0"/>
              <a:t>в трудных зимних условиях</a:t>
            </a:r>
            <a:r>
              <a:rPr lang="ru-RU" sz="2400" b="1" dirty="0" smtClean="0"/>
              <a:t>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ЗАДАЧИ ПРОЕКТА: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46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1165880"/>
            <a:ext cx="64111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444444"/>
                </a:solidFill>
              </a:rPr>
              <a:t>Расширение </a:t>
            </a:r>
            <a:r>
              <a:rPr lang="ru-RU" sz="2400" b="1" dirty="0">
                <a:solidFill>
                  <a:srgbClr val="444444"/>
                </a:solidFill>
              </a:rPr>
              <a:t>кругозора детей о зимующих птицах. </a:t>
            </a:r>
            <a:endParaRPr lang="ru-RU" sz="2400" b="1" dirty="0" smtClean="0">
              <a:solidFill>
                <a:srgbClr val="444444"/>
              </a:solidFill>
            </a:endParaRP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444444"/>
                </a:solidFill>
              </a:rPr>
              <a:t>Обогащение </a:t>
            </a:r>
            <a:r>
              <a:rPr lang="ru-RU" sz="2400" b="1" dirty="0">
                <a:solidFill>
                  <a:srgbClr val="444444"/>
                </a:solidFill>
              </a:rPr>
              <a:t>предметно-развивающей среды </a:t>
            </a:r>
            <a:r>
              <a:rPr lang="ru-RU" sz="2400" b="1" dirty="0" smtClean="0">
                <a:solidFill>
                  <a:srgbClr val="444444"/>
                </a:solidFill>
              </a:rPr>
              <a:t>группы.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444444"/>
                </a:solidFill>
              </a:rPr>
              <a:t>Развитие </a:t>
            </a:r>
            <a:r>
              <a:rPr lang="ru-RU" sz="2400" b="1" dirty="0">
                <a:solidFill>
                  <a:srgbClr val="444444"/>
                </a:solidFill>
              </a:rPr>
              <a:t>у детей любознательности, творческих способностей, познавательной активности, коммуникативных навыков. </a:t>
            </a:r>
            <a:endParaRPr lang="ru-RU" sz="2400" b="1" dirty="0" smtClean="0">
              <a:solidFill>
                <a:srgbClr val="444444"/>
              </a:solidFill>
            </a:endParaRP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444444"/>
                </a:solidFill>
              </a:rPr>
              <a:t>Активное </a:t>
            </a:r>
            <a:r>
              <a:rPr lang="ru-RU" sz="2400" b="1" dirty="0">
                <a:solidFill>
                  <a:srgbClr val="444444"/>
                </a:solidFill>
              </a:rPr>
              <a:t>участие воспитанников и родителей </a:t>
            </a:r>
            <a:r>
              <a:rPr lang="ru-RU" sz="2400" b="1" dirty="0" smtClean="0">
                <a:solidFill>
                  <a:srgbClr val="444444"/>
                </a:solidFill>
              </a:rPr>
              <a:t>в оказании </a:t>
            </a:r>
            <a:r>
              <a:rPr lang="ru-RU" sz="2400" b="1" dirty="0">
                <a:solidFill>
                  <a:srgbClr val="444444"/>
                </a:solidFill>
              </a:rPr>
              <a:t>помощи птицам </a:t>
            </a:r>
            <a:r>
              <a:rPr lang="ru-RU" sz="2400" b="1" dirty="0" smtClean="0">
                <a:solidFill>
                  <a:srgbClr val="444444"/>
                </a:solidFill>
              </a:rPr>
              <a:t>зимой.</a:t>
            </a:r>
            <a:endParaRPr lang="ru-RU" sz="2400" b="1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ОЖИДАЕМЫЕ РЕЗУЛЬТАТЫ: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955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974739"/>
            <a:ext cx="7000924" cy="3525831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sz="4000" b="1" i="1" dirty="0" smtClean="0"/>
              <a:t>Этапы реализации проекта: </a:t>
            </a:r>
          </a:p>
          <a:p>
            <a:pPr>
              <a:lnSpc>
                <a:spcPct val="150000"/>
              </a:lnSpc>
              <a:buNone/>
            </a:pPr>
            <a:r>
              <a:rPr lang="en-US" b="1" i="1" dirty="0" smtClean="0"/>
              <a:t>I </a:t>
            </a:r>
            <a:r>
              <a:rPr lang="ru-RU" b="1" i="1" dirty="0" smtClean="0"/>
              <a:t>этап – подготовительный </a:t>
            </a:r>
          </a:p>
          <a:p>
            <a:pPr>
              <a:lnSpc>
                <a:spcPct val="150000"/>
              </a:lnSpc>
              <a:buNone/>
            </a:pPr>
            <a:r>
              <a:rPr lang="en-US" b="1" i="1" dirty="0" smtClean="0"/>
              <a:t>II </a:t>
            </a:r>
            <a:r>
              <a:rPr lang="ru-RU" b="1" i="1" dirty="0" smtClean="0"/>
              <a:t>этап – основной ( практический) </a:t>
            </a:r>
          </a:p>
          <a:p>
            <a:pPr>
              <a:lnSpc>
                <a:spcPct val="150000"/>
              </a:lnSpc>
              <a:buNone/>
            </a:pPr>
            <a:r>
              <a:rPr lang="en-US" b="1" i="1" dirty="0" smtClean="0"/>
              <a:t>III </a:t>
            </a:r>
            <a:r>
              <a:rPr lang="ru-RU" b="1" i="1" dirty="0" smtClean="0"/>
              <a:t>этап- заключительный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6130" y="1128162"/>
            <a:ext cx="7572428" cy="375762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ru-RU" b="1" dirty="0" smtClean="0"/>
              <a:t>Обсуждение цели, задачи с детьми и родителями. 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Создание необходимых условий для реализации проекта. 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Перспективное планирование проекта.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Разработка и накопление методических материалов по проблеме. 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ЭТАП (ПОДГОТОВИТЕЛЬНЫЙ)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60170"/>
            <a:ext cx="8229600" cy="4525963"/>
          </a:xfrm>
        </p:spPr>
        <p:txBody>
          <a:bodyPr/>
          <a:lstStyle/>
          <a:p>
            <a:endParaRPr lang="ru-RU" dirty="0" smtClean="0"/>
          </a:p>
          <a:p>
            <a:pPr indent="0">
              <a:buNone/>
            </a:pPr>
            <a:r>
              <a:rPr lang="ru-RU" b="1" dirty="0" smtClean="0"/>
              <a:t>Внедрение в </a:t>
            </a:r>
            <a:r>
              <a:rPr lang="ru-RU" b="1" dirty="0" err="1" smtClean="0"/>
              <a:t>воспитательно</a:t>
            </a:r>
            <a:r>
              <a:rPr lang="ru-RU" b="1" dirty="0" smtClean="0"/>
              <a:t> – образовательный процесс эффективных методов и приемов по расширению знаний дошкольников о зимующих птицах.</a:t>
            </a:r>
            <a:endParaRPr lang="ru-RU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II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ЭТАП (ОСНОВНОЙ):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3558" y="98072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•</a:t>
            </a:r>
            <a:r>
              <a:rPr lang="ru-RU" b="1" dirty="0" smtClean="0"/>
              <a:t>Оформление результата проекта в виде презентации. </a:t>
            </a:r>
          </a:p>
          <a:p>
            <a:pPr>
              <a:buNone/>
            </a:pPr>
            <a:r>
              <a:rPr lang="ru-RU" b="1" dirty="0" smtClean="0"/>
              <a:t>•Организация и участие родителей в акции «Трудно птицам зимовать – надо птицам помогать». </a:t>
            </a:r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III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ЭТАП (ЗАКЛЮЧИТЕЛЬНЫЙ):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Содержание работы в процессе реализации проекта. </a:t>
            </a:r>
            <a:br>
              <a:rPr lang="ru-RU" b="1" i="1" dirty="0" smtClean="0"/>
            </a:br>
            <a:r>
              <a:rPr lang="ru-RU" sz="4000" b="1" i="1" dirty="0" smtClean="0">
                <a:solidFill>
                  <a:schemeClr val="tx2">
                    <a:lumMod val="50000"/>
                  </a:schemeClr>
                </a:solidFill>
              </a:rPr>
              <a:t>Игровая деятельность</a:t>
            </a:r>
            <a:endParaRPr lang="ru-RU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916832"/>
            <a:ext cx="8001056" cy="30243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Дидактические игры: </a:t>
            </a:r>
          </a:p>
          <a:p>
            <a:pPr marL="0" indent="0">
              <a:buNone/>
            </a:pPr>
            <a:r>
              <a:rPr lang="ru-RU" sz="2800" b="1" dirty="0" smtClean="0"/>
              <a:t>«Смотри не ошибись», «Кто где живет», «Что это за птицы» , «Четвертый лишний», «Кто чем питается», </a:t>
            </a:r>
          </a:p>
          <a:p>
            <a:pPr marL="0" indent="0">
              <a:buNone/>
            </a:pPr>
            <a:r>
              <a:rPr lang="ru-RU" sz="2800" b="1" dirty="0" smtClean="0"/>
              <a:t>Н/и «Разрезные картинки».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1071537" y="332656"/>
            <a:ext cx="6858048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all" spc="0" normalizeH="0" baseline="0" noProof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дидактические игры</a:t>
            </a:r>
            <a:endParaRPr kumimoji="0" lang="ru-RU" sz="3200" b="1" i="0" u="none" strike="noStrike" kern="1200" cap="all" spc="0" normalizeH="0" baseline="0" noProof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27" y="1571612"/>
            <a:ext cx="7006069" cy="51647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3"/>
          <a:stretch/>
        </p:blipFill>
        <p:spPr>
          <a:xfrm>
            <a:off x="-35426" y="-18276"/>
            <a:ext cx="5823122" cy="34472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/>
          <a:stretch/>
        </p:blipFill>
        <p:spPr>
          <a:xfrm>
            <a:off x="3347864" y="2978854"/>
            <a:ext cx="5682524" cy="38791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614"/>
            <a:ext cx="8229600" cy="1143000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Познавательная деятельность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2636" y="1157928"/>
            <a:ext cx="8001056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Формирование целостной картины мира: </a:t>
            </a:r>
          </a:p>
          <a:p>
            <a:pPr>
              <a:buNone/>
            </a:pPr>
            <a:r>
              <a:rPr lang="ru-RU" i="1" dirty="0" smtClean="0"/>
              <a:t>Тема: «Зимующие птицы» </a:t>
            </a:r>
          </a:p>
          <a:p>
            <a:pPr marL="0" indent="0">
              <a:buNone/>
            </a:pPr>
            <a:r>
              <a:rPr lang="ru-RU" i="1" dirty="0" smtClean="0"/>
              <a:t>Цели:</a:t>
            </a:r>
            <a:r>
              <a:rPr lang="ru-RU" dirty="0"/>
              <a:t> </a:t>
            </a:r>
            <a:r>
              <a:rPr lang="ru-RU" dirty="0" smtClean="0"/>
              <a:t>формирование представлений у детей о зимующих птицах родного края, совершенствование умения распознавать внешний облик птиц,   воспитание заботливого отношения к птицам</a:t>
            </a:r>
            <a:r>
              <a:rPr lang="ru-RU" dirty="0"/>
              <a:t>. </a:t>
            </a: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4" t="8877" r="17702" b="4673"/>
          <a:stretch/>
        </p:blipFill>
        <p:spPr>
          <a:xfrm rot="5400000">
            <a:off x="-183899" y="542863"/>
            <a:ext cx="4846186" cy="38313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3081" r="16926" b="4206"/>
          <a:stretch/>
        </p:blipFill>
        <p:spPr>
          <a:xfrm rot="5400000">
            <a:off x="3829170" y="1723558"/>
            <a:ext cx="5810147" cy="41804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5" r="20863"/>
          <a:stretch/>
        </p:blipFill>
        <p:spPr>
          <a:xfrm rot="5400000">
            <a:off x="-506700" y="946859"/>
            <a:ext cx="5508612" cy="41361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r="20863"/>
          <a:stretch/>
        </p:blipFill>
        <p:spPr>
          <a:xfrm rot="5400000">
            <a:off x="3813088" y="964681"/>
            <a:ext cx="5514169" cy="414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0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500042"/>
            <a:ext cx="6858048" cy="516890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500" b="1" i="1" dirty="0" smtClean="0"/>
              <a:t>Беседы: </a:t>
            </a:r>
          </a:p>
          <a:p>
            <a:r>
              <a:rPr lang="ru-RU" i="1" dirty="0" smtClean="0"/>
              <a:t>«Как живут наши пернатые друзья зимой».</a:t>
            </a:r>
          </a:p>
          <a:p>
            <a:r>
              <a:rPr lang="ru-RU" i="1" dirty="0" smtClean="0"/>
              <a:t> «Меню зимующих птиц». </a:t>
            </a:r>
          </a:p>
          <a:p>
            <a:r>
              <a:rPr lang="ru-RU" i="1" dirty="0" smtClean="0"/>
              <a:t>«Как мы можем помочь птицам зимой?».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6541" r="16139"/>
          <a:stretch/>
        </p:blipFill>
        <p:spPr>
          <a:xfrm>
            <a:off x="107504" y="116632"/>
            <a:ext cx="5167620" cy="33446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7943" r="12988"/>
          <a:stretch/>
        </p:blipFill>
        <p:spPr>
          <a:xfrm>
            <a:off x="4067944" y="3461326"/>
            <a:ext cx="4948659" cy="32174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Коммуникация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74805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i="1" dirty="0" smtClean="0"/>
              <a:t>	Чтение рассказов: </a:t>
            </a:r>
            <a:r>
              <a:rPr lang="ru-RU" i="1" dirty="0" smtClean="0"/>
              <a:t>И. Тургенева «Воробей», М. Горького «</a:t>
            </a:r>
            <a:r>
              <a:rPr lang="ru-RU" i="1" dirty="0" err="1" smtClean="0"/>
              <a:t>Воробьишко</a:t>
            </a:r>
            <a:r>
              <a:rPr lang="ru-RU" i="1" dirty="0" smtClean="0"/>
              <a:t>»,Н. Рубцова «Воробей» и «Ворона», Сухомлинского «О чем плачет синичка», </a:t>
            </a:r>
          </a:p>
          <a:p>
            <a:pPr marL="1440000" indent="0">
              <a:buNone/>
            </a:pPr>
            <a:r>
              <a:rPr lang="ru-RU" i="1" dirty="0" smtClean="0"/>
              <a:t>Заучивание стихотворения «Покормите птиц зимой». Отгадывание загадок, рассматривание иллюстраций с изображением зимующих птиц.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9600" cy="767570"/>
          </a:xfrm>
        </p:spPr>
        <p:txBody>
          <a:bodyPr>
            <a:normAutofit/>
          </a:bodyPr>
          <a:lstStyle/>
          <a:p>
            <a:r>
              <a:rPr lang="ru-RU" sz="4000" b="1" i="1" dirty="0" smtClean="0"/>
              <a:t>Самостоятельная деятельность</a:t>
            </a:r>
            <a:endParaRPr lang="ru-RU" sz="4000" dirty="0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971600" y="1685707"/>
            <a:ext cx="6858048" cy="2823413"/>
          </a:xfrm>
        </p:spPr>
        <p:txBody>
          <a:bodyPr>
            <a:normAutofit/>
          </a:bodyPr>
          <a:lstStyle/>
          <a:p>
            <a:r>
              <a:rPr lang="ru-RU" i="1" dirty="0" smtClean="0"/>
              <a:t>Рассматривание книг, иллюстраций с изображением птиц</a:t>
            </a:r>
          </a:p>
          <a:p>
            <a:r>
              <a:rPr lang="ru-RU" i="1" dirty="0" smtClean="0"/>
              <a:t>Книги раскраски по теме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02701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r="9051"/>
          <a:stretch/>
        </p:blipFill>
        <p:spPr>
          <a:xfrm>
            <a:off x="0" y="404664"/>
            <a:ext cx="9132791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2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75"/>
          <a:stretch/>
        </p:blipFill>
        <p:spPr>
          <a:xfrm>
            <a:off x="0" y="0"/>
            <a:ext cx="5595060" cy="36450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87"/>
          <a:stretch/>
        </p:blipFill>
        <p:spPr>
          <a:xfrm>
            <a:off x="3707904" y="3311987"/>
            <a:ext cx="5368103" cy="35780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Художественное творчество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600200"/>
            <a:ext cx="7143800" cy="4525963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/>
              <a:t>Рисование «Снегири» </a:t>
            </a:r>
          </a:p>
          <a:p>
            <a:pPr marL="0" indent="0">
              <a:buNone/>
            </a:pPr>
            <a:r>
              <a:rPr lang="ru-RU" i="1" dirty="0" smtClean="0"/>
              <a:t>Цель: развитие интереса и положительного отношения к нетрадиционной технике рисования – ладошками. </a:t>
            </a:r>
            <a:endParaRPr lang="ru-RU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/>
          <a:stretch/>
        </p:blipFill>
        <p:spPr>
          <a:xfrm>
            <a:off x="107504" y="4003799"/>
            <a:ext cx="4452514" cy="27842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t="12148" r="17713"/>
          <a:stretch/>
        </p:blipFill>
        <p:spPr>
          <a:xfrm>
            <a:off x="4543451" y="0"/>
            <a:ext cx="4592507" cy="31977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1" t="5901" r="10800" b="13250"/>
          <a:stretch/>
        </p:blipFill>
        <p:spPr>
          <a:xfrm>
            <a:off x="893601" y="0"/>
            <a:ext cx="2880320" cy="38909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r="12201"/>
          <a:stretch/>
        </p:blipFill>
        <p:spPr>
          <a:xfrm>
            <a:off x="5508104" y="3197701"/>
            <a:ext cx="2739215" cy="36522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Лепка «Ворон»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857232"/>
            <a:ext cx="7286676" cy="1071570"/>
          </a:xfrm>
        </p:spPr>
        <p:txBody>
          <a:bodyPr>
            <a:noAutofit/>
          </a:bodyPr>
          <a:lstStyle/>
          <a:p>
            <a:r>
              <a:rPr lang="ru-RU" sz="2400" i="1" dirty="0" smtClean="0"/>
              <a:t>Цель: </a:t>
            </a:r>
            <a:r>
              <a:rPr lang="ru-RU" sz="2400" i="1" dirty="0"/>
              <a:t>Расширить знания детей о птицах, учить лепить птиц, упражнять в приемах лепки (раскатывание, оттягивание, сглаживание мест скрепления всей фигуры).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r="5900"/>
          <a:stretch/>
        </p:blipFill>
        <p:spPr>
          <a:xfrm>
            <a:off x="2123728" y="2511396"/>
            <a:ext cx="6685970" cy="42205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9600" cy="767570"/>
          </a:xfrm>
        </p:spPr>
        <p:txBody>
          <a:bodyPr>
            <a:normAutofit/>
          </a:bodyPr>
          <a:lstStyle/>
          <a:p>
            <a:r>
              <a:rPr lang="ru-RU" sz="4000" b="1" i="1" dirty="0" smtClean="0"/>
              <a:t>Конструирование: </a:t>
            </a:r>
            <a:endParaRPr lang="ru-RU" sz="4000" dirty="0"/>
          </a:p>
        </p:txBody>
      </p:sp>
      <p:sp>
        <p:nvSpPr>
          <p:cNvPr id="11" name="Содержимое 2"/>
          <p:cNvSpPr>
            <a:spLocks noGrp="1"/>
          </p:cNvSpPr>
          <p:nvPr>
            <p:ph idx="1"/>
          </p:nvPr>
        </p:nvSpPr>
        <p:spPr>
          <a:xfrm>
            <a:off x="1000100" y="1124744"/>
            <a:ext cx="7143800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 smtClean="0"/>
              <a:t>Тема: «Ворона»</a:t>
            </a:r>
          </a:p>
          <a:p>
            <a:r>
              <a:rPr lang="ru-RU" sz="2400" i="1" dirty="0" smtClean="0"/>
              <a:t>Цель: </a:t>
            </a:r>
            <a:r>
              <a:rPr lang="ru-RU" sz="2400" i="1" dirty="0"/>
              <a:t>продолжить знакомить с оригами и учить складывать бумагу во всех направлениях; обучение умению передавать особенности строения птицы, развитие фантазии и воображения. продолжить развивать мелкую моторику рук, пространственное воображение, логическое и конструктивное мышления, фантазию, внимание и память.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C:\Users\9999\Desktop\fdshfudsjlfa\P1010407.JPG"/>
          <p:cNvPicPr>
            <a:picLocks noChangeAspect="1" noChangeArrowheads="1"/>
          </p:cNvPicPr>
          <p:nvPr/>
        </p:nvPicPr>
        <p:blipFill>
          <a:blip r:embed="rId2" cstate="screen">
            <a:lum bright="20000" contrast="30000"/>
          </a:blip>
          <a:srcRect/>
          <a:stretch>
            <a:fillRect/>
          </a:stretch>
        </p:blipFill>
        <p:spPr bwMode="auto">
          <a:xfrm>
            <a:off x="3779912" y="188640"/>
            <a:ext cx="4829535" cy="321941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r="8263"/>
          <a:stretch/>
        </p:blipFill>
        <p:spPr>
          <a:xfrm>
            <a:off x="34310" y="3742456"/>
            <a:ext cx="4498724" cy="31155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r="13776"/>
          <a:stretch/>
        </p:blipFill>
        <p:spPr>
          <a:xfrm rot="5400000">
            <a:off x="-88676" y="317316"/>
            <a:ext cx="3777922" cy="30975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 t="6541" r="11412"/>
          <a:stretch/>
        </p:blipFill>
        <p:spPr>
          <a:xfrm>
            <a:off x="4644008" y="3785884"/>
            <a:ext cx="4627294" cy="3024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874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Работа с родителями: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02312" y="404664"/>
            <a:ext cx="7858180" cy="4525963"/>
          </a:xfrm>
        </p:spPr>
        <p:txBody>
          <a:bodyPr/>
          <a:lstStyle/>
          <a:p>
            <a:endParaRPr lang="ru-RU" dirty="0" smtClean="0"/>
          </a:p>
          <a:p>
            <a:pPr marL="0" indent="0"/>
            <a:r>
              <a:rPr lang="ru-RU" i="1" dirty="0" smtClean="0"/>
              <a:t>Консультации для родителей «Как и из чего можно сделать кормушку для птиц».</a:t>
            </a:r>
          </a:p>
          <a:p>
            <a:pPr marL="0" indent="0"/>
            <a:r>
              <a:rPr lang="ru-RU" i="1" dirty="0" smtClean="0"/>
              <a:t>Папка-передвижка «Птицы России»</a:t>
            </a:r>
          </a:p>
          <a:p>
            <a:pPr marL="0" indent="0"/>
            <a:r>
              <a:rPr lang="ru-RU" i="1" dirty="0" smtClean="0"/>
              <a:t>Организация фото выставки «Пернатые вокруг нас»</a:t>
            </a:r>
          </a:p>
          <a:p>
            <a:pPr marL="0" indent="0"/>
            <a:r>
              <a:rPr lang="ru-RU" i="1" dirty="0" smtClean="0"/>
              <a:t>Выставка рисунков «Зимующие птицы нашего края»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Выставка рисунков </a:t>
            </a:r>
            <a:br>
              <a:rPr lang="ru-RU" b="1" i="1" dirty="0" smtClean="0"/>
            </a:br>
            <a:r>
              <a:rPr lang="ru-RU" b="1" i="1" dirty="0" smtClean="0"/>
              <a:t>«Зимующие птицы нашего края»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" r="6688"/>
          <a:stretch/>
        </p:blipFill>
        <p:spPr>
          <a:xfrm>
            <a:off x="106297" y="1396742"/>
            <a:ext cx="8931405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5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r="11413"/>
          <a:stretch/>
        </p:blipFill>
        <p:spPr>
          <a:xfrm>
            <a:off x="611560" y="1628800"/>
            <a:ext cx="7632848" cy="5136444"/>
          </a:xfrm>
          <a:prstGeom prst="rect">
            <a:avLst/>
          </a:prstGeom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Изготовление кормушек родителями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-469" r="2751" b="12148"/>
          <a:stretch/>
        </p:blipFill>
        <p:spPr>
          <a:xfrm>
            <a:off x="2123728" y="3068960"/>
            <a:ext cx="6828772" cy="36770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3" r="36613"/>
          <a:stretch/>
        </p:blipFill>
        <p:spPr>
          <a:xfrm>
            <a:off x="22879" y="0"/>
            <a:ext cx="5218481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5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-41624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Информация для родителей</a:t>
            </a:r>
            <a:endParaRPr lang="ru-RU" dirty="0"/>
          </a:p>
        </p:txBody>
      </p:sp>
      <p:pic>
        <p:nvPicPr>
          <p:cNvPr id="6" name="Рисунок 5" descr="C:\Users\Татьяна\Desktop\135766436-0_a3638_31625f9_xxxl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22"/>
          <a:stretch/>
        </p:blipFill>
        <p:spPr bwMode="auto">
          <a:xfrm rot="20805503">
            <a:off x="438783" y="956790"/>
            <a:ext cx="2376263" cy="31683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Татьяна\Desktop\135766436-0_a3638_31625f9_xxxl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3"/>
          <a:stretch/>
        </p:blipFill>
        <p:spPr bwMode="auto">
          <a:xfrm>
            <a:off x="3211086" y="620688"/>
            <a:ext cx="2477033" cy="31342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C:\Users\Татьяна\Desktop\99b9d430e7c2925c922f682ae74ffb74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1"/>
          <a:stretch/>
        </p:blipFill>
        <p:spPr bwMode="auto">
          <a:xfrm rot="825242">
            <a:off x="6074996" y="999869"/>
            <a:ext cx="2520280" cy="301361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 rot="873185">
            <a:off x="5881282" y="798857"/>
            <a:ext cx="3621088" cy="56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>
                <a:solidFill>
                  <a:srgbClr val="FF0000"/>
                </a:solidFill>
              </a:rPr>
              <a:t>Красная книга России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" r="8264"/>
          <a:stretch/>
        </p:blipFill>
        <p:spPr>
          <a:xfrm>
            <a:off x="2339752" y="3754765"/>
            <a:ext cx="4301029" cy="306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7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/>
          <p:cNvSpPr txBox="1">
            <a:spLocks/>
          </p:cNvSpPr>
          <p:nvPr/>
        </p:nvSpPr>
        <p:spPr>
          <a:xfrm>
            <a:off x="1115616" y="260648"/>
            <a:ext cx="6858048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all" spc="0" normalizeH="0" baseline="0" noProof="0" dirty="0" smtClean="0">
                <a:ln w="0">
                  <a:solidFill>
                    <a:schemeClr val="tx2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Подкормка птиц</a:t>
            </a:r>
            <a:endParaRPr kumimoji="0" lang="ru-RU" sz="3200" b="1" i="0" u="none" strike="noStrike" kern="1200" cap="all" spc="0" normalizeH="0" baseline="0" noProof="0" dirty="0">
              <a:ln w="0">
                <a:solidFill>
                  <a:schemeClr val="tx2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t="7942" r="16926" b="10748"/>
          <a:stretch/>
        </p:blipFill>
        <p:spPr>
          <a:xfrm>
            <a:off x="33154" y="1268760"/>
            <a:ext cx="4968552" cy="32379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r="16138"/>
          <a:stretch/>
        </p:blipFill>
        <p:spPr>
          <a:xfrm rot="5400000">
            <a:off x="4525142" y="1627612"/>
            <a:ext cx="5088388" cy="3780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6" r="7476" b="10709"/>
          <a:stretch/>
        </p:blipFill>
        <p:spPr>
          <a:xfrm rot="5400000">
            <a:off x="-697313" y="2733099"/>
            <a:ext cx="4464881" cy="29763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1" b="12201"/>
          <a:stretch/>
        </p:blipFill>
        <p:spPr>
          <a:xfrm>
            <a:off x="5683012" y="2002532"/>
            <a:ext cx="3456384" cy="44548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t="9051" r="12200" b="4851"/>
          <a:stretch/>
        </p:blipFill>
        <p:spPr>
          <a:xfrm>
            <a:off x="2998167" y="0"/>
            <a:ext cx="2811200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3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179512" y="332656"/>
            <a:ext cx="8136904" cy="123895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all" spc="0" normalizeH="0" baseline="0" noProof="0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АКЦИЯ «ТРУДНО ПТИЦАМ ЗИМОВАТЬ –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all" spc="0" normalizeH="0" baseline="0" noProof="0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НАДО ПТИЦАМ ПОМОГАТЬ»</a:t>
            </a:r>
            <a:endParaRPr kumimoji="0" lang="ru-RU" sz="3200" b="1" i="0" u="none" strike="noStrike" kern="1200" cap="all" spc="0" normalizeH="0" baseline="0" noProof="0" dirty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/>
          <a:stretch/>
        </p:blipFill>
        <p:spPr>
          <a:xfrm>
            <a:off x="395536" y="1484784"/>
            <a:ext cx="8136904" cy="48983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1" r="9838" b="4850"/>
          <a:stretch/>
        </p:blipFill>
        <p:spPr>
          <a:xfrm>
            <a:off x="0" y="3144305"/>
            <a:ext cx="5004048" cy="36276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1" t="6951" b="9051"/>
          <a:stretch/>
        </p:blipFill>
        <p:spPr>
          <a:xfrm>
            <a:off x="5508104" y="3143149"/>
            <a:ext cx="2998310" cy="37064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3250" r="2750" b="10101"/>
          <a:stretch/>
        </p:blipFill>
        <p:spPr>
          <a:xfrm>
            <a:off x="0" y="107384"/>
            <a:ext cx="4877615" cy="2967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1" r="9051"/>
          <a:stretch/>
        </p:blipFill>
        <p:spPr>
          <a:xfrm>
            <a:off x="5089539" y="103966"/>
            <a:ext cx="4054461" cy="297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77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980728"/>
            <a:ext cx="7429552" cy="50200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•</a:t>
            </a:r>
            <a:r>
              <a:rPr lang="ru-RU" sz="2400" i="1" dirty="0" smtClean="0"/>
              <a:t>Расширился кругозор детей о зимующих птицах Ульяновской области(какие птицы прилетали на участок, внешний вид, чем питаются).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•Р</a:t>
            </a:r>
            <a:r>
              <a:rPr lang="ru-RU" sz="2400" i="1" dirty="0" smtClean="0"/>
              <a:t>азвивающая среда группы пополнилась: литературой, фотографиями, иллюстрациями, стихотворениями, рассказами о птицах, загадками, презентациями о зимующих птицах.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• </a:t>
            </a:r>
            <a:r>
              <a:rPr lang="ru-RU" sz="2400" i="1" dirty="0" smtClean="0"/>
              <a:t>У детей сформировалась любознательность, творческие способности, познавательная активность, коммуникативные навыки. </a:t>
            </a:r>
          </a:p>
          <a:p>
            <a:pPr marL="1440000" indent="0">
              <a:buNone/>
            </a:pPr>
            <a:r>
              <a:rPr lang="ru-RU" sz="2400" dirty="0" smtClean="0"/>
              <a:t>• </a:t>
            </a:r>
            <a:r>
              <a:rPr lang="ru-RU" sz="2400" i="1" dirty="0" smtClean="0"/>
              <a:t>Воспитанники и их родители приняли активное участие в оказании помощи птицам в трудных зимних условиях.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/>
              <a:t>СПАСИБО ЗА </a:t>
            </a:r>
            <a:r>
              <a:rPr lang="ru-RU" sz="6000" dirty="0" smtClean="0"/>
              <a:t>ВНИМАНИЕ!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409488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d"/>
      </p:transition>
    </mc:Choice>
    <mc:Fallback xmlns="">
      <p:transition>
        <p:push dir="d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</TotalTime>
  <Words>643</Words>
  <Application>Microsoft Office PowerPoint</Application>
  <PresentationFormat>Экран (4:3)</PresentationFormat>
  <Paragraphs>103</Paragraphs>
  <Slides>39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2" baseType="lpstr">
      <vt:lpstr>Arial</vt:lpstr>
      <vt:lpstr>Calibri</vt:lpstr>
      <vt:lpstr>Тема Office</vt:lpstr>
      <vt:lpstr>Презентация PowerPoint</vt:lpstr>
      <vt:lpstr>Презентация PowerPoint</vt:lpstr>
      <vt:lpstr>О ПРОЕКТЕ</vt:lpstr>
      <vt:lpstr>АКТУАЛЬНОСТЬ ТЕМЫ</vt:lpstr>
      <vt:lpstr>ЦЕЛЬ ПРОЕКТА</vt:lpstr>
      <vt:lpstr>ЗАДАЧИ ПРОЕКТА:</vt:lpstr>
      <vt:lpstr>ОЖИДАЕМЫЕ РЕЗУЛЬТАТЫ:</vt:lpstr>
      <vt:lpstr>Презентация PowerPoint</vt:lpstr>
      <vt:lpstr>I ЭТАП (ПОДГОТОВИТЕЛЬНЫЙ)</vt:lpstr>
      <vt:lpstr>Презентация PowerPoint</vt:lpstr>
      <vt:lpstr>Презентация PowerPoint</vt:lpstr>
      <vt:lpstr> Содержание работы в процессе реализации проекта.  Игровая деятельность</vt:lpstr>
      <vt:lpstr>Презентация PowerPoint</vt:lpstr>
      <vt:lpstr>Презентация PowerPoint</vt:lpstr>
      <vt:lpstr>Познавательная деятельность </vt:lpstr>
      <vt:lpstr>Презентация PowerPoint</vt:lpstr>
      <vt:lpstr>Презентация PowerPoint</vt:lpstr>
      <vt:lpstr>Презентация PowerPoint</vt:lpstr>
      <vt:lpstr>Презентация PowerPoint</vt:lpstr>
      <vt:lpstr> Коммуникация </vt:lpstr>
      <vt:lpstr>Самостоятельная деятельность</vt:lpstr>
      <vt:lpstr>Презентация PowerPoint</vt:lpstr>
      <vt:lpstr>Презентация PowerPoint</vt:lpstr>
      <vt:lpstr> Художественное творчество </vt:lpstr>
      <vt:lpstr>Презентация PowerPoint</vt:lpstr>
      <vt:lpstr>Лепка «Ворон»</vt:lpstr>
      <vt:lpstr>Конструирование: </vt:lpstr>
      <vt:lpstr>Презентация PowerPoint</vt:lpstr>
      <vt:lpstr> Работа с родителями: </vt:lpstr>
      <vt:lpstr> Выставка рисунков  «Зимующие птицы нашего края» </vt:lpstr>
      <vt:lpstr> Изготовление кормушек родителями</vt:lpstr>
      <vt:lpstr>Презентация PowerPoint</vt:lpstr>
      <vt:lpstr> Информация для родителей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реализации проекта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sViNkA</dc:creator>
  <cp:lastModifiedBy>Ксения</cp:lastModifiedBy>
  <cp:revision>181</cp:revision>
  <dcterms:created xsi:type="dcterms:W3CDTF">2013-01-22T04:55:59Z</dcterms:created>
  <dcterms:modified xsi:type="dcterms:W3CDTF">2019-12-14T02:41:27Z</dcterms:modified>
</cp:coreProperties>
</file>